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8"/>
  </p:notesMasterIdLst>
  <p:sldIdLst>
    <p:sldId id="256" r:id="rId2"/>
    <p:sldId id="257" r:id="rId3"/>
    <p:sldId id="263" r:id="rId4"/>
    <p:sldId id="258" r:id="rId5"/>
    <p:sldId id="264" r:id="rId6"/>
    <p:sldId id="259" r:id="rId7"/>
    <p:sldId id="260" r:id="rId8"/>
    <p:sldId id="261" r:id="rId9"/>
    <p:sldId id="265" r:id="rId10"/>
    <p:sldId id="266" r:id="rId11"/>
    <p:sldId id="277" r:id="rId12"/>
    <p:sldId id="267" r:id="rId13"/>
    <p:sldId id="268" r:id="rId14"/>
    <p:sldId id="269" r:id="rId15"/>
    <p:sldId id="278" r:id="rId16"/>
    <p:sldId id="270" r:id="rId17"/>
    <p:sldId id="271" r:id="rId18"/>
    <p:sldId id="272" r:id="rId19"/>
    <p:sldId id="279" r:id="rId20"/>
    <p:sldId id="273" r:id="rId21"/>
    <p:sldId id="280" r:id="rId22"/>
    <p:sldId id="274" r:id="rId23"/>
    <p:sldId id="281" r:id="rId24"/>
    <p:sldId id="275" r:id="rId25"/>
    <p:sldId id="276" r:id="rId26"/>
    <p:sldId id="282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7724" autoAdjust="0"/>
  </p:normalViewPr>
  <p:slideViewPr>
    <p:cSldViewPr>
      <p:cViewPr varScale="1">
        <p:scale>
          <a:sx n="97" d="100"/>
          <a:sy n="97" d="100"/>
        </p:scale>
        <p:origin x="-2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62A02C-F4E8-4C3E-9FF3-06D2BAAC969F}" type="datetimeFigureOut">
              <a:rPr lang="en-US" smtClean="0"/>
              <a:pPr/>
              <a:t>2/22/2017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D63D4F-A22A-4D13-A9D3-6641F3FEC1E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63D4F-A22A-4D13-A9D3-6641F3FEC1E0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E97CA-92E4-404F-8799-E9F61BAAF8A6}" type="datetimeFigureOut">
              <a:rPr lang="en-US" smtClean="0"/>
              <a:pPr/>
              <a:t>2/22/2017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F11FB-3222-49B1-AE0D-86C95B5B49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E97CA-92E4-404F-8799-E9F61BAAF8A6}" type="datetimeFigureOut">
              <a:rPr lang="en-US" smtClean="0"/>
              <a:pPr/>
              <a:t>2/22/2017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F11FB-3222-49B1-AE0D-86C95B5B49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E97CA-92E4-404F-8799-E9F61BAAF8A6}" type="datetimeFigureOut">
              <a:rPr lang="en-US" smtClean="0"/>
              <a:pPr/>
              <a:t>2/22/2017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F11FB-3222-49B1-AE0D-86C95B5B49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E97CA-92E4-404F-8799-E9F61BAAF8A6}" type="datetimeFigureOut">
              <a:rPr lang="en-US" smtClean="0"/>
              <a:pPr/>
              <a:t>2/22/2017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F11FB-3222-49B1-AE0D-86C95B5B49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E97CA-92E4-404F-8799-E9F61BAAF8A6}" type="datetimeFigureOut">
              <a:rPr lang="en-US" smtClean="0"/>
              <a:pPr/>
              <a:t>2/22/2017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F11FB-3222-49B1-AE0D-86C95B5B49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E97CA-92E4-404F-8799-E9F61BAAF8A6}" type="datetimeFigureOut">
              <a:rPr lang="en-US" smtClean="0"/>
              <a:pPr/>
              <a:t>2/22/2017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F11FB-3222-49B1-AE0D-86C95B5B49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E97CA-92E4-404F-8799-E9F61BAAF8A6}" type="datetimeFigureOut">
              <a:rPr lang="en-US" smtClean="0"/>
              <a:pPr/>
              <a:t>2/22/2017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F11FB-3222-49B1-AE0D-86C95B5B49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E97CA-92E4-404F-8799-E9F61BAAF8A6}" type="datetimeFigureOut">
              <a:rPr lang="en-US" smtClean="0"/>
              <a:pPr/>
              <a:t>2/22/2017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F11FB-3222-49B1-AE0D-86C95B5B49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E97CA-92E4-404F-8799-E9F61BAAF8A6}" type="datetimeFigureOut">
              <a:rPr lang="en-US" smtClean="0"/>
              <a:pPr/>
              <a:t>2/22/2017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F11FB-3222-49B1-AE0D-86C95B5B49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E97CA-92E4-404F-8799-E9F61BAAF8A6}" type="datetimeFigureOut">
              <a:rPr lang="en-US" smtClean="0"/>
              <a:pPr/>
              <a:t>2/22/2017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F11FB-3222-49B1-AE0D-86C95B5B49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E97CA-92E4-404F-8799-E9F61BAAF8A6}" type="datetimeFigureOut">
              <a:rPr lang="en-US" smtClean="0"/>
              <a:pPr/>
              <a:t>2/22/2017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F11FB-3222-49B1-AE0D-86C95B5B49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E97CA-92E4-404F-8799-E9F61BAAF8A6}" type="datetimeFigureOut">
              <a:rPr lang="en-US" smtClean="0"/>
              <a:pPr/>
              <a:t>2/22/2017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8F11FB-3222-49B1-AE0D-86C95B5B490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228600"/>
            <a:ext cx="91440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0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</a:rPr>
              <a:t>  </a:t>
            </a:r>
            <a:r>
              <a:rPr 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</a:rPr>
              <a:t>UBND THÀNH PHỐ HỒ CHÍ MINH</a:t>
            </a:r>
            <a:endParaRPr lang="en-U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838200"/>
            <a:ext cx="91440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</a:rPr>
              <a:t>TRƯỜNG CAO ĐẲNG KỸ THUẬT LÝ TỰ </a:t>
            </a:r>
            <a:r>
              <a:rPr lang="en-US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</a:rPr>
              <a:t>TRỌNG TPHCM</a:t>
            </a:r>
            <a:endParaRPr lang="en-US" sz="2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371600"/>
            <a:ext cx="9144000" cy="43088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1"/>
                </a:solidFill>
                <a:effectLst/>
                <a:latin typeface="Times New Roman" pitchFamily="18" charset="0"/>
              </a:rPr>
              <a:t>KHOA LÝ LUẬN CHÍNH TRỊ</a:t>
            </a:r>
            <a:endParaRPr lang="en-US" sz="2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1"/>
              </a:solidFill>
              <a:effectLst/>
            </a:endParaRPr>
          </a:p>
        </p:txBody>
      </p:sp>
      <p:sp>
        <p:nvSpPr>
          <p:cNvPr id="7" name="TextBox 22"/>
          <p:cNvSpPr txBox="1">
            <a:spLocks noChangeArrowheads="1"/>
          </p:cNvSpPr>
          <p:nvPr/>
        </p:nvSpPr>
        <p:spPr bwMode="auto">
          <a:xfrm>
            <a:off x="0" y="1828800"/>
            <a:ext cx="9144000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600" b="1" dirty="0">
                <a:solidFill>
                  <a:srgbClr val="FF0000"/>
                </a:solidFill>
              </a:rPr>
              <a:t>BÀI THAM LUẬN</a:t>
            </a:r>
          </a:p>
        </p:txBody>
      </p:sp>
      <p:sp>
        <p:nvSpPr>
          <p:cNvPr id="9" name="Text Box 37"/>
          <p:cNvSpPr txBox="1">
            <a:spLocks noChangeArrowheads="1"/>
          </p:cNvSpPr>
          <p:nvPr/>
        </p:nvSpPr>
        <p:spPr bwMode="auto">
          <a:xfrm>
            <a:off x="0" y="5791200"/>
            <a:ext cx="42672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000" b="1" dirty="0">
                <a:latin typeface="Times New Roman" pitchFamily="18" charset="0"/>
              </a:rPr>
              <a:t>  </a:t>
            </a:r>
            <a:r>
              <a:rPr lang="en-US" sz="2200" b="1" dirty="0" smtClean="0">
                <a:solidFill>
                  <a:srgbClr val="FF0000"/>
                </a:solidFill>
                <a:latin typeface="Times New Roman" pitchFamily="18" charset="0"/>
              </a:rPr>
              <a:t>GIẢNG VIÊN: </a:t>
            </a:r>
            <a:r>
              <a:rPr lang="en-US" sz="2200" b="1" dirty="0" err="1" smtClean="0">
                <a:solidFill>
                  <a:srgbClr val="FF0000"/>
                </a:solidFill>
                <a:latin typeface="Times New Roman" pitchFamily="18" charset="0"/>
              </a:rPr>
              <a:t>Bùi</a:t>
            </a:r>
            <a:r>
              <a:rPr lang="en-US" sz="22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FF0000"/>
                </a:solidFill>
                <a:latin typeface="Times New Roman" pitchFamily="18" charset="0"/>
              </a:rPr>
              <a:t>Thành</a:t>
            </a:r>
            <a:r>
              <a:rPr lang="en-US" sz="22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FF0000"/>
                </a:solidFill>
                <a:latin typeface="Times New Roman" pitchFamily="18" charset="0"/>
              </a:rPr>
              <a:t>Dũng</a:t>
            </a:r>
            <a:endParaRPr lang="en-US" sz="2200" b="1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pic>
        <p:nvPicPr>
          <p:cNvPr id="10" name="Picture 9" descr="xedap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3400" y="5572125"/>
            <a:ext cx="952500" cy="1285875"/>
          </a:xfrm>
          <a:prstGeom prst="rect">
            <a:avLst/>
          </a:prstGeom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0" y="2286000"/>
            <a:ext cx="9144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Đổi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mới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phương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pháp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giảng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dạy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môn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pháp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luật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theo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hướng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phát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triển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toàn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diện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phẩm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chất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năng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lực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người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học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11" descr="6_933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6600" y="3352800"/>
            <a:ext cx="1905000" cy="2133600"/>
          </a:xfrm>
          <a:prstGeom prst="rect">
            <a:avLst/>
          </a:prstGeom>
        </p:spPr>
      </p:pic>
      <p:pic>
        <p:nvPicPr>
          <p:cNvPr id="13" name="Picture 12" descr="137975_gia-dinh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" y="3352800"/>
            <a:ext cx="3289949" cy="2185988"/>
          </a:xfrm>
          <a:prstGeom prst="rect">
            <a:avLst/>
          </a:prstGeom>
        </p:spPr>
      </p:pic>
      <p:pic>
        <p:nvPicPr>
          <p:cNvPr id="14" name="Picture 13" descr="images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10000" y="3352800"/>
            <a:ext cx="3080598" cy="2133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2F81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2F81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52400"/>
            <a:ext cx="91440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NỘI DUNG BÀI THAM LUẬN </a:t>
            </a:r>
            <a:endParaRPr lang="en-US" sz="2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85800"/>
            <a:ext cx="9144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Đổi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mới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giảng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môn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luật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theo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hướng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phát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triển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toàn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diện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phẩm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chất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năng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lực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học</a:t>
            </a:r>
            <a:endParaRPr lang="en-US" sz="22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1524000"/>
            <a:ext cx="914400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	1.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quát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chung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	2.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đích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niệm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	1.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	2.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		2.1.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	3.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85800"/>
            <a:ext cx="91440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III.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CĐKT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Minh.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  1.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Thuận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lợi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  2.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Khó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khăn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  3.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	3.1.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		3.2.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  4.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Khảo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sát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14/11/2016):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  5.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Khảo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sát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14/11/2016):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  6.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Khảo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sát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giờ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14/11/2016):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" y="0"/>
            <a:ext cx="9144000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  <a:tab pos="539750" algn="l"/>
                <a:tab pos="809625" algn="l"/>
              </a:tabLst>
            </a:pPr>
            <a:endParaRPr kumimoji="0" lang="en-US" sz="13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  <a:tab pos="539750" algn="l"/>
                <a:tab pos="809625" algn="l"/>
              </a:tabLst>
            </a:pPr>
            <a:endParaRPr lang="en-US" sz="13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  <a:tab pos="539750" algn="l"/>
                <a:tab pos="809625" algn="l"/>
              </a:tabLst>
            </a:pPr>
            <a:endParaRPr kumimoji="0" lang="en-US" sz="13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  <a:tab pos="539750" algn="l"/>
                <a:tab pos="809625" algn="l"/>
              </a:tabLst>
            </a:pPr>
            <a:endParaRPr lang="en-US" sz="13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  <a:tab pos="539750" algn="l"/>
                <a:tab pos="809625" algn="l"/>
              </a:tabLst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7.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Nhận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xét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của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giáo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viên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về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học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sinh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sinh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viên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đối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với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môn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pháp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luật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ngày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14/11/2016):</a:t>
            </a: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IV.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CĐKT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Minh qua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khảo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sát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	*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 1.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Cải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thống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 2.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gắn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liền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1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30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CĐKT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Minh.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 3.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Phối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 4.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Lấy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tâm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en-US" dirty="0" smtClean="0"/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  <a:tab pos="539750" algn="l"/>
                <a:tab pos="809625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762000"/>
            <a:ext cx="91440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	5.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cường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gắn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liền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	6.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đâu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ôn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chia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huống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luôn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giờ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	7.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Phối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huy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342900" indent="-342900" algn="just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	8.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thù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riêng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dung,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342900" indent="-342900" algn="just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	9.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màn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chiếu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powerpoint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chiếu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liện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qua</a:t>
            </a:r>
          </a:p>
          <a:p>
            <a:pPr marL="342900" indent="-342900" algn="just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internet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giờ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V.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luận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VI. TÀI LIỆU THAM KHẢO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1066800" y="1219200"/>
            <a:ext cx="1371600" cy="4495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endParaRPr lang="en-US" sz="2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5638800" y="990600"/>
            <a:ext cx="1676400" cy="228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quát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chung</a:t>
            </a:r>
            <a:endParaRPr lang="en-US" sz="26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638800" y="3657600"/>
            <a:ext cx="1676400" cy="228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đích</a:t>
            </a:r>
            <a:r>
              <a:rPr lang="en-US" sz="2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endParaRPr lang="en-US" sz="22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0" y="152400"/>
            <a:ext cx="9144000" cy="4924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NỘI DUNG BÀI THAM LUẬN </a:t>
            </a:r>
            <a:endParaRPr lang="en-US" sz="26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6" name="Straight Arrow Connector 15"/>
          <p:cNvCxnSpPr>
            <a:stCxn id="6" idx="3"/>
            <a:endCxn id="12" idx="2"/>
          </p:cNvCxnSpPr>
          <p:nvPr/>
        </p:nvCxnSpPr>
        <p:spPr>
          <a:xfrm flipV="1">
            <a:off x="2438400" y="2133600"/>
            <a:ext cx="3200400" cy="13335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6" idx="3"/>
            <a:endCxn id="13" idx="2"/>
          </p:cNvCxnSpPr>
          <p:nvPr/>
        </p:nvCxnSpPr>
        <p:spPr>
          <a:xfrm>
            <a:off x="2438400" y="3467100"/>
            <a:ext cx="3200400" cy="13335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609600" y="1143000"/>
            <a:ext cx="2057400" cy="381000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/>
              <a:t>Một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số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khái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niệm</a:t>
            </a:r>
            <a:endParaRPr lang="en-US" sz="2400" b="1" dirty="0"/>
          </a:p>
        </p:txBody>
      </p:sp>
      <p:sp>
        <p:nvSpPr>
          <p:cNvPr id="3" name="Rectangle 2"/>
          <p:cNvSpPr/>
          <p:nvPr/>
        </p:nvSpPr>
        <p:spPr>
          <a:xfrm>
            <a:off x="4953000" y="1295400"/>
            <a:ext cx="3429000" cy="7620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953000" y="3505200"/>
            <a:ext cx="3429000" cy="121920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Straight Arrow Connector 5"/>
          <p:cNvCxnSpPr>
            <a:stCxn id="2" idx="7"/>
            <a:endCxn id="3" idx="1"/>
          </p:cNvCxnSpPr>
          <p:nvPr/>
        </p:nvCxnSpPr>
        <p:spPr>
          <a:xfrm rot="5400000" flipH="1" flipV="1">
            <a:off x="3647070" y="395032"/>
            <a:ext cx="24561" cy="2587299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2514600" y="3886200"/>
            <a:ext cx="2438400" cy="1588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2514600" y="4876800"/>
            <a:ext cx="4343400" cy="1524000"/>
          </a:xfrm>
          <a:prstGeom prst="ellipse">
            <a:avLst/>
          </a:prstGeom>
          <a:solidFill>
            <a:schemeClr val="bg2">
              <a:lumMod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endParaRPr lang="en-US" sz="2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ched Right Arrow 1"/>
          <p:cNvSpPr/>
          <p:nvPr/>
        </p:nvSpPr>
        <p:spPr>
          <a:xfrm>
            <a:off x="152400" y="2362200"/>
            <a:ext cx="3429000" cy="1524000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nhân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4953000" y="914400"/>
            <a:ext cx="2133600" cy="609600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Thuận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lợi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4953000" y="2819400"/>
            <a:ext cx="2133600" cy="60960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Khó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khăn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495800" y="4724400"/>
            <a:ext cx="3200400" cy="838200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381000"/>
            <a:ext cx="9144000" cy="838200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KẾT QUẢ QUA KHẢO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SÁT (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14/11/2016)</a:t>
            </a:r>
            <a:endParaRPr lang="en-US" sz="2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52400" y="2590800"/>
            <a:ext cx="1676400" cy="34290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362200" y="2590800"/>
            <a:ext cx="1676400" cy="3505200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800600" y="2590800"/>
            <a:ext cx="1676400" cy="3505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giờ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7162800" y="2590800"/>
            <a:ext cx="1600200" cy="350520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Straight Connector 10"/>
          <p:cNvCxnSpPr>
            <a:stCxn id="4" idx="2"/>
          </p:cNvCxnSpPr>
          <p:nvPr/>
        </p:nvCxnSpPr>
        <p:spPr>
          <a:xfrm rot="5400000">
            <a:off x="4419600" y="1371600"/>
            <a:ext cx="3048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990600" y="1524000"/>
            <a:ext cx="7010400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endCxn id="5" idx="0"/>
          </p:cNvCxnSpPr>
          <p:nvPr/>
        </p:nvCxnSpPr>
        <p:spPr>
          <a:xfrm rot="5400000">
            <a:off x="457200" y="2057400"/>
            <a:ext cx="1066800" cy="15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endCxn id="6" idx="0"/>
          </p:cNvCxnSpPr>
          <p:nvPr/>
        </p:nvCxnSpPr>
        <p:spPr>
          <a:xfrm rot="5400000">
            <a:off x="2667000" y="2057400"/>
            <a:ext cx="1066800" cy="15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endCxn id="7" idx="0"/>
          </p:cNvCxnSpPr>
          <p:nvPr/>
        </p:nvCxnSpPr>
        <p:spPr>
          <a:xfrm rot="5400000">
            <a:off x="5105400" y="2057400"/>
            <a:ext cx="1066800" cy="15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rot="5400000">
            <a:off x="7466806" y="2057400"/>
            <a:ext cx="1066800" cy="15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685800" y="1828800"/>
            <a:ext cx="228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895600" y="1828800"/>
            <a:ext cx="228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334000" y="1828800"/>
            <a:ext cx="228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696200" y="1828800"/>
            <a:ext cx="228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0" name="Table 19"/>
          <p:cNvGraphicFramePr>
            <a:graphicFrameLocks noGrp="1"/>
          </p:cNvGraphicFramePr>
          <p:nvPr/>
        </p:nvGraphicFramePr>
        <p:xfrm>
          <a:off x="76200" y="2688578"/>
          <a:ext cx="9144001" cy="4550422"/>
        </p:xfrm>
        <a:graphic>
          <a:graphicData uri="http://schemas.openxmlformats.org/drawingml/2006/table">
            <a:tbl>
              <a:tblPr/>
              <a:tblGrid>
                <a:gridCol w="5268071"/>
                <a:gridCol w="660191"/>
                <a:gridCol w="660191"/>
                <a:gridCol w="660191"/>
                <a:gridCol w="635075"/>
                <a:gridCol w="634178"/>
                <a:gridCol w="626104"/>
              </a:tblGrid>
              <a:tr h="175157">
                <a:tc rowSpan="3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endParaRPr lang="en-US" sz="160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69875" algn="l"/>
                          <a:tab pos="540385" algn="l"/>
                          <a:tab pos="810260" algn="l"/>
                        </a:tabLst>
                        <a:defRPr/>
                      </a:pP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Nhận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biết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học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sinh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-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sinh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viên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về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môn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 smtClean="0">
                          <a:latin typeface="Times New Roman"/>
                          <a:ea typeface="Calibri"/>
                          <a:cs typeface="Times New Roman"/>
                        </a:rPr>
                        <a:t>học</a:t>
                      </a:r>
                      <a:r>
                        <a:rPr lang="en-US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 smtClean="0">
                          <a:latin typeface="Times New Roman"/>
                          <a:ea typeface="Calibri"/>
                          <a:cs typeface="Times New Roman"/>
                        </a:rPr>
                        <a:t>pháp</a:t>
                      </a:r>
                      <a:r>
                        <a:rPr lang="en-US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 smtClean="0">
                          <a:latin typeface="Times New Roman"/>
                          <a:ea typeface="Calibri"/>
                          <a:cs typeface="Times New Roman"/>
                        </a:rPr>
                        <a:t>luật</a:t>
                      </a:r>
                      <a:endParaRPr lang="en-US" sz="1600" b="1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en-US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200" b="1" dirty="0" err="1">
                          <a:latin typeface="Times New Roman"/>
                          <a:ea typeface="Calibri"/>
                          <a:cs typeface="Times New Roman"/>
                        </a:rPr>
                        <a:t>Các</a:t>
                      </a:r>
                      <a:r>
                        <a:rPr lang="en-US" sz="12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200" b="1" dirty="0" err="1">
                          <a:latin typeface="Times New Roman"/>
                          <a:ea typeface="Calibri"/>
                          <a:cs typeface="Times New Roman"/>
                        </a:rPr>
                        <a:t>mức</a:t>
                      </a:r>
                      <a:r>
                        <a:rPr lang="en-US" sz="12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200" b="1" dirty="0" err="1">
                          <a:latin typeface="Times New Roman"/>
                          <a:ea typeface="Calibri"/>
                          <a:cs typeface="Times New Roman"/>
                        </a:rPr>
                        <a:t>độ</a:t>
                      </a:r>
                      <a:r>
                        <a:rPr lang="en-US" sz="12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200" b="1" dirty="0" err="1">
                          <a:latin typeface="Times New Roman"/>
                          <a:ea typeface="Calibri"/>
                          <a:cs typeface="Times New Roman"/>
                        </a:rPr>
                        <a:t>nhận</a:t>
                      </a:r>
                      <a:r>
                        <a:rPr lang="en-US" sz="12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200" b="1" dirty="0" err="1">
                          <a:latin typeface="Times New Roman"/>
                          <a:ea typeface="Calibri"/>
                          <a:cs typeface="Times New Roman"/>
                        </a:rPr>
                        <a:t>biết</a:t>
                      </a:r>
                      <a:endParaRPr lang="en-US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9965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Đồng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ý</a:t>
                      </a:r>
                      <a:endParaRPr lang="en-US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>
                          <a:latin typeface="Times New Roman"/>
                          <a:ea typeface="Calibri"/>
                          <a:cs typeface="Times New Roman"/>
                        </a:rPr>
                        <a:t>Không đồng ý</a:t>
                      </a:r>
                      <a:endParaRPr lang="en-US" sz="16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>
                          <a:latin typeface="Times New Roman"/>
                          <a:ea typeface="Calibri"/>
                          <a:cs typeface="Times New Roman"/>
                        </a:rPr>
                        <a:t>Lưỡng lự</a:t>
                      </a:r>
                      <a:endParaRPr lang="en-US" sz="16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7188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>
                          <a:latin typeface="Times New Roman"/>
                          <a:ea typeface="Calibri"/>
                          <a:cs typeface="Times New Roman"/>
                        </a:rPr>
                        <a:t>SL</a:t>
                      </a:r>
                      <a:endParaRPr lang="en-US" sz="1600" b="1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>
                          <a:latin typeface="Times New Roman"/>
                          <a:ea typeface="Calibri"/>
                          <a:cs typeface="Times New Roman"/>
                        </a:rPr>
                        <a:t>(HS)</a:t>
                      </a:r>
                      <a:endParaRPr lang="en-US" sz="16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>
                          <a:latin typeface="Times New Roman"/>
                          <a:ea typeface="Calibri"/>
                          <a:cs typeface="Times New Roman"/>
                        </a:rPr>
                        <a:t>TL</a:t>
                      </a:r>
                      <a:endParaRPr lang="en-US" sz="1600" b="1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>
                          <a:latin typeface="Times New Roman"/>
                          <a:ea typeface="Calibri"/>
                          <a:cs typeface="Times New Roman"/>
                        </a:rPr>
                        <a:t>(%)</a:t>
                      </a:r>
                      <a:endParaRPr lang="en-US" sz="16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>
                          <a:latin typeface="Times New Roman"/>
                          <a:ea typeface="Calibri"/>
                          <a:cs typeface="Times New Roman"/>
                        </a:rPr>
                        <a:t>SL</a:t>
                      </a:r>
                      <a:endParaRPr lang="en-US" sz="1600" b="1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>
                          <a:latin typeface="Times New Roman"/>
                          <a:ea typeface="Calibri"/>
                          <a:cs typeface="Times New Roman"/>
                        </a:rPr>
                        <a:t>(HS)</a:t>
                      </a:r>
                      <a:endParaRPr lang="en-US" sz="16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>
                          <a:latin typeface="Times New Roman"/>
                          <a:ea typeface="Calibri"/>
                          <a:cs typeface="Times New Roman"/>
                        </a:rPr>
                        <a:t>TL</a:t>
                      </a:r>
                      <a:endParaRPr lang="en-US" sz="1600" b="1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>
                          <a:latin typeface="Times New Roman"/>
                          <a:ea typeface="Calibri"/>
                          <a:cs typeface="Times New Roman"/>
                        </a:rPr>
                        <a:t>(%)</a:t>
                      </a:r>
                      <a:endParaRPr lang="en-US" sz="16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>
                          <a:latin typeface="Times New Roman"/>
                          <a:ea typeface="Calibri"/>
                          <a:cs typeface="Times New Roman"/>
                        </a:rPr>
                        <a:t>SL</a:t>
                      </a:r>
                      <a:endParaRPr lang="en-US" sz="1600" b="1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>
                          <a:latin typeface="Times New Roman"/>
                          <a:ea typeface="Calibri"/>
                          <a:cs typeface="Times New Roman"/>
                        </a:rPr>
                        <a:t>(HS)</a:t>
                      </a:r>
                      <a:endParaRPr lang="en-US" sz="16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>
                          <a:latin typeface="Times New Roman"/>
                          <a:ea typeface="Calibri"/>
                          <a:cs typeface="Times New Roman"/>
                        </a:rPr>
                        <a:t>TL</a:t>
                      </a:r>
                      <a:endParaRPr lang="en-US" sz="1600" b="1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>
                          <a:latin typeface="Times New Roman"/>
                          <a:ea typeface="Calibri"/>
                          <a:cs typeface="Times New Roman"/>
                        </a:rPr>
                        <a:t>(%)</a:t>
                      </a:r>
                      <a:endParaRPr lang="en-US" sz="16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965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1.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Pháp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luật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là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môn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học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rất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cần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thiết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trong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chương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trình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giáo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dục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?</a:t>
                      </a:r>
                      <a:endParaRPr lang="en-US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37</a:t>
                      </a:r>
                      <a:endParaRPr lang="en-US" sz="16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>
                          <a:latin typeface="Times New Roman"/>
                          <a:ea typeface="Calibri"/>
                          <a:cs typeface="Times New Roman"/>
                        </a:rPr>
                        <a:t>90</a:t>
                      </a:r>
                      <a:endParaRPr lang="en-US" sz="16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en-US" sz="16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en-US" sz="16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en-US" sz="16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en-US" sz="16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792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2.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Pháp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luật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chỉ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là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môn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học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phụ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không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cần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thiết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?</a:t>
                      </a:r>
                      <a:endParaRPr lang="en-US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en-US" sz="16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17</a:t>
                      </a:r>
                      <a:endParaRPr lang="en-US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34</a:t>
                      </a:r>
                      <a:endParaRPr lang="en-US" sz="16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>
                          <a:latin typeface="Times New Roman"/>
                          <a:ea typeface="Calibri"/>
                          <a:cs typeface="Times New Roman"/>
                        </a:rPr>
                        <a:t>83</a:t>
                      </a:r>
                      <a:endParaRPr lang="en-US" sz="16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en-US" sz="16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en-US" sz="16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965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3.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Pháp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luật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trang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bị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kỹ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năng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sống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và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làm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việc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cho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HS-SV</a:t>
                      </a:r>
                      <a:endParaRPr lang="en-US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35</a:t>
                      </a:r>
                      <a:endParaRPr lang="en-US" sz="16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85</a:t>
                      </a:r>
                      <a:endParaRPr lang="en-US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en-US" sz="16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15</a:t>
                      </a:r>
                      <a:endParaRPr lang="en-US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en-US" sz="16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en-US" sz="16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82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4.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Nội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dung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phù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hợp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với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HS-SV</a:t>
                      </a:r>
                      <a:endParaRPr lang="en-US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13</a:t>
                      </a:r>
                      <a:endParaRPr lang="en-US" sz="16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32</a:t>
                      </a:r>
                      <a:endParaRPr lang="en-US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28</a:t>
                      </a:r>
                      <a:endParaRPr lang="en-US" sz="16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68</a:t>
                      </a:r>
                      <a:endParaRPr lang="en-US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en-US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en-US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965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>
                          <a:latin typeface="Times New Roman"/>
                          <a:ea typeface="Calibri"/>
                          <a:cs typeface="Times New Roman"/>
                        </a:rPr>
                        <a:t>5. Giúp cho người học biết yêu thương, giúp đỡ mọi người xung quanh</a:t>
                      </a:r>
                      <a:endParaRPr lang="en-US" sz="16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21</a:t>
                      </a:r>
                      <a:endParaRPr lang="en-US" sz="16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>
                          <a:latin typeface="Times New Roman"/>
                          <a:ea typeface="Calibri"/>
                          <a:cs typeface="Times New Roman"/>
                        </a:rPr>
                        <a:t>51</a:t>
                      </a:r>
                      <a:endParaRPr lang="en-US" sz="16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en-US" sz="16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en-US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17</a:t>
                      </a:r>
                      <a:endParaRPr lang="en-US" sz="16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42</a:t>
                      </a:r>
                      <a:endParaRPr lang="en-US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965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6.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Có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vai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trò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quan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trọng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trong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việc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hình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thành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nhân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cách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đạo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đức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cho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người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học</a:t>
                      </a:r>
                      <a:endParaRPr lang="en-US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35</a:t>
                      </a:r>
                      <a:endParaRPr lang="en-US" sz="16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85</a:t>
                      </a:r>
                      <a:endParaRPr lang="en-US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en-US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en-US" sz="16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en-US" sz="16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15</a:t>
                      </a:r>
                      <a:endParaRPr lang="en-US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965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7.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Giúp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cho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người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học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trở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thành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1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công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dân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tốt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có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ích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cho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xã</a:t>
                      </a: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b="1" dirty="0" err="1">
                          <a:latin typeface="Times New Roman"/>
                          <a:ea typeface="Calibri"/>
                          <a:cs typeface="Times New Roman"/>
                        </a:rPr>
                        <a:t>hội</a:t>
                      </a:r>
                      <a:endParaRPr lang="en-US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33</a:t>
                      </a:r>
                      <a:endParaRPr lang="en-US" sz="16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>
                          <a:latin typeface="Times New Roman"/>
                          <a:ea typeface="Calibri"/>
                          <a:cs typeface="Times New Roman"/>
                        </a:rPr>
                        <a:t>80</a:t>
                      </a:r>
                      <a:endParaRPr lang="en-US" sz="16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en-US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en-US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en-US" sz="16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600" b="1" dirty="0">
                          <a:latin typeface="Times New Roman"/>
                          <a:ea typeface="Calibri"/>
                          <a:cs typeface="Times New Roman"/>
                        </a:rPr>
                        <a:t>20</a:t>
                      </a:r>
                      <a:endParaRPr lang="en-US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584" marR="6458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2" name="Table 21"/>
          <p:cNvGraphicFramePr>
            <a:graphicFrameLocks noGrp="1"/>
          </p:cNvGraphicFramePr>
          <p:nvPr/>
        </p:nvGraphicFramePr>
        <p:xfrm>
          <a:off x="76200" y="2667000"/>
          <a:ext cx="9144001" cy="3886200"/>
        </p:xfrm>
        <a:graphic>
          <a:graphicData uri="http://schemas.openxmlformats.org/drawingml/2006/table">
            <a:tbl>
              <a:tblPr/>
              <a:tblGrid>
                <a:gridCol w="4687594"/>
                <a:gridCol w="1147835"/>
                <a:gridCol w="1147835"/>
                <a:gridCol w="1147835"/>
                <a:gridCol w="1012902"/>
              </a:tblGrid>
              <a:tr h="97155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2000" b="0" dirty="0" err="1">
                          <a:latin typeface="Times New Roman"/>
                          <a:ea typeface="Calibri"/>
                          <a:cs typeface="Times New Roman"/>
                        </a:rPr>
                        <a:t>Câu</a:t>
                      </a:r>
                      <a:r>
                        <a:rPr lang="en-US" sz="2000" b="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0" dirty="0" err="1">
                          <a:latin typeface="Times New Roman"/>
                          <a:ea typeface="Calibri"/>
                          <a:cs typeface="Times New Roman"/>
                        </a:rPr>
                        <a:t>hỏi</a:t>
                      </a:r>
                      <a:endParaRPr lang="en-US" sz="2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68" marR="647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2000" b="1" dirty="0" err="1">
                          <a:latin typeface="Times New Roman"/>
                          <a:ea typeface="Calibri"/>
                          <a:cs typeface="Times New Roman"/>
                        </a:rPr>
                        <a:t>Thích</a:t>
                      </a:r>
                      <a:endParaRPr lang="en-US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68" marR="647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2000" b="1" dirty="0" err="1">
                          <a:latin typeface="Times New Roman"/>
                          <a:ea typeface="Calibri"/>
                          <a:cs typeface="Times New Roman"/>
                        </a:rPr>
                        <a:t>Không</a:t>
                      </a:r>
                      <a:r>
                        <a:rPr lang="en-US" sz="20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1" dirty="0" err="1">
                          <a:latin typeface="Times New Roman"/>
                          <a:ea typeface="Calibri"/>
                          <a:cs typeface="Times New Roman"/>
                        </a:rPr>
                        <a:t>thích</a:t>
                      </a:r>
                      <a:endParaRPr lang="en-US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68" marR="647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943100">
                <a:tc row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2000" b="0" dirty="0" err="1">
                          <a:latin typeface="Times New Roman"/>
                          <a:ea typeface="Calibri"/>
                          <a:cs typeface="Times New Roman"/>
                        </a:rPr>
                        <a:t>Các</a:t>
                      </a:r>
                      <a:r>
                        <a:rPr lang="en-US" sz="2000" b="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0" dirty="0" err="1">
                          <a:latin typeface="Times New Roman"/>
                          <a:ea typeface="Calibri"/>
                          <a:cs typeface="Times New Roman"/>
                        </a:rPr>
                        <a:t>em</a:t>
                      </a:r>
                      <a:r>
                        <a:rPr lang="en-US" sz="2000" b="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0" dirty="0" err="1">
                          <a:latin typeface="Times New Roman"/>
                          <a:ea typeface="Calibri"/>
                          <a:cs typeface="Times New Roman"/>
                        </a:rPr>
                        <a:t>có</a:t>
                      </a:r>
                      <a:r>
                        <a:rPr lang="en-US" sz="2000" b="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0" dirty="0" err="1">
                          <a:latin typeface="Times New Roman"/>
                          <a:ea typeface="Calibri"/>
                          <a:cs typeface="Times New Roman"/>
                        </a:rPr>
                        <a:t>thích</a:t>
                      </a:r>
                      <a:r>
                        <a:rPr lang="en-US" sz="2000" b="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0" dirty="0" err="1">
                          <a:latin typeface="Times New Roman"/>
                          <a:ea typeface="Calibri"/>
                          <a:cs typeface="Times New Roman"/>
                        </a:rPr>
                        <a:t>học</a:t>
                      </a:r>
                      <a:r>
                        <a:rPr lang="en-US" sz="2000" b="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0" dirty="0" err="1">
                          <a:latin typeface="Times New Roman"/>
                          <a:ea typeface="Calibri"/>
                          <a:cs typeface="Times New Roman"/>
                        </a:rPr>
                        <a:t>môn</a:t>
                      </a:r>
                      <a:r>
                        <a:rPr lang="en-US" sz="2000" b="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0" dirty="0" err="1">
                          <a:latin typeface="Times New Roman"/>
                          <a:ea typeface="Calibri"/>
                          <a:cs typeface="Times New Roman"/>
                        </a:rPr>
                        <a:t>pháp</a:t>
                      </a:r>
                      <a:r>
                        <a:rPr lang="en-US" sz="2000" b="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0" dirty="0" err="1">
                          <a:latin typeface="Times New Roman"/>
                          <a:ea typeface="Calibri"/>
                          <a:cs typeface="Times New Roman"/>
                        </a:rPr>
                        <a:t>luật</a:t>
                      </a:r>
                      <a:r>
                        <a:rPr lang="en-US" sz="2000" b="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b="0" dirty="0" err="1">
                          <a:latin typeface="Times New Roman"/>
                          <a:ea typeface="Calibri"/>
                          <a:cs typeface="Times New Roman"/>
                        </a:rPr>
                        <a:t>không</a:t>
                      </a:r>
                      <a:r>
                        <a:rPr lang="en-US" sz="2000" b="0" dirty="0">
                          <a:latin typeface="Times New Roman"/>
                          <a:ea typeface="Calibri"/>
                          <a:cs typeface="Times New Roman"/>
                        </a:rPr>
                        <a:t>?</a:t>
                      </a:r>
                      <a:endParaRPr lang="en-US" sz="2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68" marR="647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2000" b="1" dirty="0">
                          <a:latin typeface="Times New Roman"/>
                          <a:ea typeface="Calibri"/>
                          <a:cs typeface="Times New Roman"/>
                        </a:rPr>
                        <a:t>SL</a:t>
                      </a:r>
                      <a:endParaRPr lang="en-US" sz="200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2000" b="1" dirty="0">
                          <a:latin typeface="Times New Roman"/>
                          <a:ea typeface="Calibri"/>
                          <a:cs typeface="Times New Roman"/>
                        </a:rPr>
                        <a:t>(HS)</a:t>
                      </a:r>
                      <a:endParaRPr lang="en-US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68" marR="647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2000" b="1" dirty="0">
                          <a:latin typeface="Times New Roman"/>
                          <a:ea typeface="Calibri"/>
                          <a:cs typeface="Times New Roman"/>
                        </a:rPr>
                        <a:t>TL</a:t>
                      </a:r>
                      <a:endParaRPr lang="en-US" sz="200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2000" b="1" dirty="0">
                          <a:latin typeface="Times New Roman"/>
                          <a:ea typeface="Calibri"/>
                          <a:cs typeface="Times New Roman"/>
                        </a:rPr>
                        <a:t>(%)</a:t>
                      </a:r>
                      <a:endParaRPr lang="en-US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68" marR="647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2000" b="1" dirty="0">
                          <a:latin typeface="Times New Roman"/>
                          <a:ea typeface="Calibri"/>
                          <a:cs typeface="Times New Roman"/>
                        </a:rPr>
                        <a:t>SL</a:t>
                      </a:r>
                      <a:endParaRPr lang="en-US" sz="200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2000" b="1" dirty="0">
                          <a:latin typeface="Times New Roman"/>
                          <a:ea typeface="Calibri"/>
                          <a:cs typeface="Times New Roman"/>
                        </a:rPr>
                        <a:t>(HS)</a:t>
                      </a:r>
                      <a:endParaRPr lang="en-US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68" marR="647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2000" b="1" dirty="0">
                          <a:latin typeface="Times New Roman"/>
                          <a:ea typeface="Calibri"/>
                          <a:cs typeface="Times New Roman"/>
                        </a:rPr>
                        <a:t>TL</a:t>
                      </a:r>
                      <a:endParaRPr lang="en-US" sz="200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2000" b="1" dirty="0">
                          <a:latin typeface="Times New Roman"/>
                          <a:ea typeface="Calibri"/>
                          <a:cs typeface="Times New Roman"/>
                        </a:rPr>
                        <a:t>(%)</a:t>
                      </a:r>
                      <a:endParaRPr lang="en-US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68" marR="647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15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2000" b="0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33</a:t>
                      </a:r>
                      <a:endParaRPr lang="en-US" sz="2000" b="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68" marR="647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2000" b="0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80</a:t>
                      </a:r>
                      <a:endParaRPr lang="en-US" sz="2000" b="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68" marR="647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2000" b="0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en-US" sz="2000" b="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68" marR="647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2000" b="0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20</a:t>
                      </a:r>
                      <a:endParaRPr lang="en-US" sz="2000" b="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68" marR="6476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/>
        </p:nvGraphicFramePr>
        <p:xfrm>
          <a:off x="76200" y="2667000"/>
          <a:ext cx="9143999" cy="4127042"/>
        </p:xfrm>
        <a:graphic>
          <a:graphicData uri="http://schemas.openxmlformats.org/drawingml/2006/table">
            <a:tbl>
              <a:tblPr/>
              <a:tblGrid>
                <a:gridCol w="5264075"/>
                <a:gridCol w="659802"/>
                <a:gridCol w="659802"/>
                <a:gridCol w="659802"/>
                <a:gridCol w="634702"/>
                <a:gridCol w="633805"/>
                <a:gridCol w="632011"/>
              </a:tblGrid>
              <a:tr h="192953">
                <a:tc rowSpan="3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Trong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giờ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học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môn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pháp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luật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Mức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độ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392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Thường xuyên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Thỉnh thoảng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Không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có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6088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SL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(HS)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TL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(%)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SL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(HS)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TL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(%)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SL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(HS)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TL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(%)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96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1.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Chú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ý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nghe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giảng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25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61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24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15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96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2.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Ghi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chép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bài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đầy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đủ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12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35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86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96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3. Hoàn thành bài tập trên lớp và về nhà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12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34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83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96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4.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Ngại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suy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nghĩ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và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trả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lời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câu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hỏi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của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giảng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viên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13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15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13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92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5. Tích cực phát biểu ý kiến khi giảng viên đặt câu hỏi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12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32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78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92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6. Thích học qua hình ảnh minh họa, trò chơi pháp luật, xem phim liên quan đến kiến thức học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40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96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96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7. Chăm chú theo dõi và phản hồi lại giáo viên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13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32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24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18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44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96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8. Cảm thấy vui vẻ, không mệt mỏi, nhàm chán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13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32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20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48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20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9875" algn="l"/>
                <a:tab pos="539750" algn="l"/>
                <a:tab pos="809625" algn="l"/>
              </a:tabLst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4" name="Table 23"/>
          <p:cNvGraphicFramePr>
            <a:graphicFrameLocks noGrp="1"/>
          </p:cNvGraphicFramePr>
          <p:nvPr/>
        </p:nvGraphicFramePr>
        <p:xfrm>
          <a:off x="1" y="2590803"/>
          <a:ext cx="9143999" cy="5029197"/>
        </p:xfrm>
        <a:graphic>
          <a:graphicData uri="http://schemas.openxmlformats.org/drawingml/2006/table">
            <a:tbl>
              <a:tblPr/>
              <a:tblGrid>
                <a:gridCol w="5264075"/>
                <a:gridCol w="659802"/>
                <a:gridCol w="659802"/>
                <a:gridCol w="659802"/>
                <a:gridCol w="634702"/>
                <a:gridCol w="633805"/>
                <a:gridCol w="632011"/>
              </a:tblGrid>
              <a:tr h="334285">
                <a:tc rowSpan="3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Trong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giờ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học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môn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pháp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luật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Mức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độ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6857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Thường xuyên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Thỉnh thoảng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Không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có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8348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SL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(HS)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TL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(%)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SL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(HS)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TL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(%)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SL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(HS)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TL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(%)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428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1.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Chú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ý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nghe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giảng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23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56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15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37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428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2.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Ghi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chép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bài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đầy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đủ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39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95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428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3.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Hoàn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thành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bài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tập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trên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lớp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và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về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nhà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12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36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88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428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4. Ngại suy nghĩ và trả lời câu hỏi của giảng viên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30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73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12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15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857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5.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Tích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cực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phát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biểu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ý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kiến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khi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giảng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viên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đặt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câu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hỏi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28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68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24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857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6.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Thích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học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qua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hình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ảnh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minh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họa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trò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chơi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pháp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luật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xem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phim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liên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quan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đến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kiến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thức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học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40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98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428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7.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Chăm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chú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theo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dõi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và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phản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hồi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lại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giáo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viên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12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34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83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4285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8.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Cảm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thấy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vui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vẻ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không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mệt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mỏi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nhàm</a:t>
                      </a: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800" b="1" dirty="0" err="1">
                          <a:latin typeface="Times New Roman"/>
                          <a:ea typeface="Calibri"/>
                          <a:cs typeface="Times New Roman"/>
                        </a:rPr>
                        <a:t>chán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12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>
                          <a:latin typeface="Times New Roman"/>
                          <a:ea typeface="Calibri"/>
                          <a:cs typeface="Times New Roman"/>
                        </a:rPr>
                        <a:t>24</a:t>
                      </a:r>
                      <a:endParaRPr lang="en-US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26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269875" algn="l"/>
                          <a:tab pos="540385" algn="l"/>
                          <a:tab pos="810260" algn="l"/>
                        </a:tabLst>
                      </a:pPr>
                      <a:r>
                        <a:rPr lang="en-US" sz="1800" b="1" dirty="0">
                          <a:latin typeface="Times New Roman"/>
                          <a:ea typeface="Calibri"/>
                          <a:cs typeface="Times New Roman"/>
                        </a:rPr>
                        <a:t>64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717" marR="647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8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26" grpId="0"/>
      <p:bldP spid="27" grpId="0"/>
      <p:bldP spid="28" grpId="0"/>
      <p:bldP spid="2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76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endParaRPr 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3276600" y="1752600"/>
            <a:ext cx="2286000" cy="3581400"/>
          </a:xfrm>
          <a:prstGeom prst="ellipse">
            <a:avLst/>
          </a:prstGeom>
          <a:solidFill>
            <a:srgbClr val="00B050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NHẬN ĐỊNH CHUNG</a:t>
            </a:r>
            <a:endParaRPr 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0" y="1066800"/>
            <a:ext cx="9144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Cải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endParaRPr lang="en-US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bỏ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thuyết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đàm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luyện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bắt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cải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hạn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chế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nhược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hết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nắm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vững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thạo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mình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thuộc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lớp</a:t>
            </a:r>
            <a:endParaRPr lang="en-US" sz="2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xit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5" grpId="2" animBg="1"/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04800"/>
            <a:ext cx="9144000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đặt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xử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trả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đàm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ngắn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gọn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xúc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gắn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liền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đời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tiễn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hút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tò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mò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thú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huy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giác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trau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dồi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linh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độc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sáng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duy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600" dirty="0"/>
          </a:p>
        </p:txBody>
      </p:sp>
      <p:pic>
        <p:nvPicPr>
          <p:cNvPr id="3" name="Picture 2" descr="giangday-2239-14583705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800" y="3352800"/>
            <a:ext cx="4762500" cy="31718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0" y="228600"/>
            <a:ext cx="9144000" cy="137160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gắn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liền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. 1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30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CĐKT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Minh.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2109787"/>
            <a:ext cx="9144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linh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huống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gắn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liền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tiết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xảy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hậu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gây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thiệt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hại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thấy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hậu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chấp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, video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nối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qua internet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lúc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gây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chú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ý,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não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suy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nghĩ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...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bớt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nhàm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chán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cháu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0" y="304800"/>
            <a:ext cx="9144000" cy="8382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Phối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endParaRPr lang="en-US" sz="26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1752600"/>
            <a:ext cx="9144000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thù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Do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cứ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kích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say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mê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não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lúc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Dù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nữa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tách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video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gắn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liền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powerpoint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nối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qua Internet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lúc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0" y="304800"/>
            <a:ext cx="9144000" cy="4572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Lấy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tâm</a:t>
            </a:r>
            <a:endParaRPr lang="en-US" sz="26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0" y="1066800"/>
            <a:ext cx="914400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smtClean="0"/>
              <a:t>	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Lấy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giữ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gợi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ý,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kiếm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khám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tri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kiểu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tranh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luận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thảo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chú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nhiệt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đáo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mất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cháu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riêng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lo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chuyện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huống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gắn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liền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lấy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ngay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cháu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endParaRPr lang="en-US" sz="2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81000"/>
            <a:ext cx="91440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chia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nhỏ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thảo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luận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khó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đễ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bỏ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suy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nghĩ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CĐKT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cháu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nhỏ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nền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chiều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sâu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dung.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Tuyệt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chiều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ngồi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nghe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CĐKT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Minh.</a:t>
            </a:r>
            <a:endParaRPr lang="en-US" sz="2400" dirty="0"/>
          </a:p>
        </p:txBody>
      </p:sp>
      <p:pic>
        <p:nvPicPr>
          <p:cNvPr id="3" name="Picture 2" descr="Picture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33800"/>
            <a:ext cx="8801897" cy="25113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304800"/>
            <a:ext cx="9144000" cy="7620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cường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họa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gắn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liền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endParaRPr lang="en-US" sz="26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1295400"/>
            <a:ext cx="914400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smtClean="0"/>
              <a:t>	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vai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suốt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đòi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am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Tuy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nhiên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luôn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huy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cạnh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diễn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powerpoint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228600"/>
            <a:ext cx="9144000" cy="1066800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đâu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ôn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chia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huống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luôn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giờ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endParaRPr lang="en-US" sz="2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1447800"/>
            <a:ext cx="914400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smtClean="0"/>
              <a:t>	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thuyết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suốt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giờ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chơi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chiếu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đoạn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video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ngắn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đặt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ôn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bớt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nhàm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chán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buồn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ngủ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kích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Cuối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thuộc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luôn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giờ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dirty="0"/>
          </a:p>
        </p:txBody>
      </p:sp>
      <p:pic>
        <p:nvPicPr>
          <p:cNvPr id="5" name="Picture 4" descr="imag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2200" y="4267200"/>
            <a:ext cx="4082143" cy="228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304800"/>
            <a:ext cx="9144000" cy="1295400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Phối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huy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1752600"/>
            <a:ext cx="9144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smtClean="0"/>
              <a:t>	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huống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nhỏ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khiển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Muốn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đáo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Đòi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xảo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mình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chú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thù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đặt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đàm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57200"/>
            <a:ext cx="9144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đựng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gần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gủi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tránh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mỹ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miều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bẩy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khó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mất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soạn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lộc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ánh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nhưng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vui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tươi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trẻ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gần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gủi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ánh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...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lồng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đoạn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video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khoảng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phút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vui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tươi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trẻ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kích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buồn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ngủ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...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228600"/>
            <a:ext cx="9144000" cy="838200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8.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thù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riêng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dung,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1447800"/>
            <a:ext cx="91440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	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thù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riêng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tránh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nhàm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chán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kích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duy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suy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nghĩ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não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suốt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cứ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Riêng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en-US" dirty="0"/>
          </a:p>
        </p:txBody>
      </p:sp>
      <p:pic>
        <p:nvPicPr>
          <p:cNvPr id="5" name="Picture 4" descr="Picture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4066225"/>
            <a:ext cx="7253641" cy="23345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04800"/>
            <a:ext cx="9144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Tôi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thù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riêng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cụ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buổi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thuyết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chơi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xem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video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tránh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nhàm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chán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kích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tò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mò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vui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tươi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suy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nghĩ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trả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3" name="Picture 2" descr="tram-tro-truoc-mo-hinh-truong-hoc-moi-o-lao-ca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3352800"/>
            <a:ext cx="4648200" cy="30884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152400"/>
            <a:ext cx="9144000" cy="16002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9.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màn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chiếu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powerpoint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chiếu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liện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qua internet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giờ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endParaRPr lang="en-US" sz="26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981200"/>
            <a:ext cx="9144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smtClean="0"/>
              <a:t>	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thú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lôi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cuốn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luôn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não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suy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nghĩ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...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Đòi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am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powerpoint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giỏi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Màn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chiếu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powerpoint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đưa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chữ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rồi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chiếu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xem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khai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thác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hết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đạt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81000"/>
            <a:ext cx="914400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nay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qua internet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chiếu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hạn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Tôi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rằng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lôi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cuốn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kích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huy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duy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suy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nghĩ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dirty="0"/>
          </a:p>
        </p:txBody>
      </p:sp>
      <p:pic>
        <p:nvPicPr>
          <p:cNvPr id="3" name="Picture 2" descr="IMG_85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2438400"/>
            <a:ext cx="6210300" cy="4140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28600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KẾT LUẬN</a:t>
            </a:r>
            <a:endParaRPr lang="en-US" sz="36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066800"/>
            <a:ext cx="914400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smtClean="0"/>
              <a:t>	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Nam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ASEAN,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Diễn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đàn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châu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Á –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Dương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Apec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)…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Phấn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đấu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2020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đựng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nền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đất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Do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hết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sức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bách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nữa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nền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en-US" sz="2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166843"/>
            <a:ext cx="91440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Cho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dù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nhiêu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nữa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phối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củ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vô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mình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cụ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tránh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thuyết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tay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giỏi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giỏi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giỏi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chứ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nặng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thuyết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sâu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gắn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liền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tiễn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10800000" flipV="1">
            <a:off x="0" y="0"/>
            <a:ext cx="9296400" cy="1524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Chân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cám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ơn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Quý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Cô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chú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lắng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nghe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Kính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chúc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Quý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Cô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vui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vẻ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algn="ctr"/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khỏe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hạnh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phúc</a:t>
            </a:r>
            <a:r>
              <a:rPr lang="en-US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! </a:t>
            </a:r>
          </a:p>
        </p:txBody>
      </p:sp>
      <p:pic>
        <p:nvPicPr>
          <p:cNvPr id="5" name="Picture 4" descr="phaohoa (55)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24000"/>
            <a:ext cx="9296400" cy="5334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384</TotalTime>
  <Words>1065</Words>
  <Application>Microsoft Office PowerPoint</Application>
  <PresentationFormat>On-screen Show (4:3)</PresentationFormat>
  <Paragraphs>335</Paragraphs>
  <Slides>26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Dung</dc:creator>
  <cp:lastModifiedBy>Dung</cp:lastModifiedBy>
  <cp:revision>60</cp:revision>
  <dcterms:created xsi:type="dcterms:W3CDTF">2017-02-17T06:29:51Z</dcterms:created>
  <dcterms:modified xsi:type="dcterms:W3CDTF">2017-02-22T16:01:05Z</dcterms:modified>
</cp:coreProperties>
</file>